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859" r:id="rId2"/>
    <p:sldId id="1238" r:id="rId3"/>
    <p:sldId id="1276" r:id="rId4"/>
    <p:sldId id="1277" r:id="rId5"/>
    <p:sldId id="1242" r:id="rId6"/>
    <p:sldId id="1278" r:id="rId7"/>
    <p:sldId id="1248" r:id="rId8"/>
    <p:sldId id="1280" r:id="rId9"/>
    <p:sldId id="1279" r:id="rId10"/>
    <p:sldId id="1250" r:id="rId11"/>
    <p:sldId id="1259" r:id="rId12"/>
    <p:sldId id="1281" r:id="rId13"/>
    <p:sldId id="1262" r:id="rId14"/>
    <p:sldId id="1260" r:id="rId15"/>
    <p:sldId id="1273" r:id="rId16"/>
    <p:sldId id="1274" r:id="rId17"/>
    <p:sldId id="1275" r:id="rId18"/>
    <p:sldId id="1282" r:id="rId19"/>
    <p:sldId id="1283" r:id="rId20"/>
    <p:sldId id="1287" r:id="rId21"/>
    <p:sldId id="1284" r:id="rId22"/>
    <p:sldId id="1285" r:id="rId23"/>
    <p:sldId id="1288" r:id="rId24"/>
    <p:sldId id="1289" r:id="rId25"/>
    <p:sldId id="1290" r:id="rId26"/>
    <p:sldId id="1286" r:id="rId27"/>
    <p:sldId id="1291" r:id="rId28"/>
    <p:sldId id="1263" r:id="rId29"/>
    <p:sldId id="1264" r:id="rId30"/>
    <p:sldId id="1265" r:id="rId31"/>
    <p:sldId id="1292" r:id="rId32"/>
    <p:sldId id="1293" r:id="rId33"/>
    <p:sldId id="1267" r:id="rId34"/>
    <p:sldId id="1295" r:id="rId35"/>
    <p:sldId id="1261" r:id="rId36"/>
    <p:sldId id="1269" r:id="rId3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4</a:t>
            </a:r>
            <a:r>
              <a:rPr lang="zh-CN" altLang="en-US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 glimpse of the future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3</a:t>
            </a:r>
            <a:r>
              <a:rPr lang="zh-CN" altLang="en-US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Developing ideas &amp; Presenting ideas</a:t>
            </a:r>
            <a:endParaRPr lang="zh-CN" altLang="en-US" sz="3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645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改变某人的主意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628800"/>
            <a:ext cx="11593288" cy="172819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frowning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desperate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他也皱着眉头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脸上不顾一切的表情表示他不愿改变自己的想法。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358458"/>
            <a:ext cx="9217024" cy="54760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66" y="3429000"/>
            <a:ext cx="11521280" cy="1728192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934797"/>
            <a:ext cx="11485848" cy="113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up one’s mind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下定决心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e/bear/keep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mind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记住，牢记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知识拓展小.eps" descr="id:21474870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3501008"/>
            <a:ext cx="1777672" cy="349024"/>
          </a:xfrm>
          <a:prstGeom prst="rect">
            <a:avLst/>
          </a:prstGeom>
        </p:spPr>
      </p:pic>
      <p:sp>
        <p:nvSpPr>
          <p:cNvPr id="12" name="内容占位符 4"/>
          <p:cNvSpPr txBox="1">
            <a:spLocks/>
          </p:cNvSpPr>
          <p:nvPr/>
        </p:nvSpPr>
        <p:spPr bwMode="auto">
          <a:xfrm>
            <a:off x="360854" y="517907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你必须要记住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一旦他下决心做这件事情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什么也不能使他改变主意。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621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46085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444211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𝐓𝐡𝐞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𝐨𝐮𝐭𝐞𝐫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𝐬𝐢𝐝𝐞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𝐨𝐟𝐭𝐡𝐞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𝐜𝐫𝐚𝐭𝐞𝐫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主语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𝐬𝐥𝐨𝐩𝐞𝐝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谓语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southward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𝐄𝐚𝐫𝐭𝐡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主语</m:t>
                        </m:r>
                      </m:lim>
                    </m:limLow>
                    <m:r>
                      <a:rPr lang="zh-CN" altLang="zh-CN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，</m:t>
                    </m:r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𝐰𝐡𝐢𝐜𝐡𝐰𝐚𝐬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𝐥𝐨𝐰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𝐢𝐧𝐭𝐡𝐞𝐬𝐨𝐮𝐭𝐡𝐞𝐫𝐧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𝐬𝐤𝐲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，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定语从句</m:t>
                        </m:r>
                      </m:lim>
                    </m:limLow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𝐰𝐚𝐬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系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𝐧𝐞𝐚𝐫𝐥𝐲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𝐟𝐮𝐥𝐥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表语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𝐬𝐨</m:t>
                        </m:r>
                        <m:r>
                          <a:rPr lang="en-US" altLang="zh-CN" b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𝐭𝐡𝐚𝐭</m:t>
                        </m:r>
                        <m:r>
                          <a:rPr lang="en-US" altLang="zh-CN" b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𝐭𝐡𝐞</m:t>
                        </m:r>
                        <m:r>
                          <a:rPr lang="en-US" altLang="zh-CN" b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𝐞𝐧𝐭𝐢𝐫𝐞</m:t>
                        </m:r>
                        <m:r>
                          <a:rPr lang="en-US" altLang="zh-CN" b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𝐜𝐫𝐚𝐭𝐞𝐫</m:t>
                        </m:r>
                        <m:r>
                          <a:rPr lang="en-US" altLang="zh-CN" b="1" i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𝐬𝐥𝐨𝐩𝐞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F38928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结果状语从句</m:t>
                        </m:r>
                      </m:lim>
                    </m:limLow>
                  </m:oMath>
                </a14:m>
                <a:r>
                  <a:rPr lang="en-US" altLang="zh-CN" b="1" u="sng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was</a:t>
                </a:r>
                <a:r>
                  <a:rPr lang="en-US" altLang="zh-CN" b="1" u="sng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brightly</a:t>
                </a:r>
                <a:r>
                  <a:rPr lang="en-US" altLang="zh-CN" b="1" u="sng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lit</a:t>
                </a:r>
                <a:r>
                  <a:rPr lang="en-US" altLang="zh-CN" b="1">
                    <a:solidFill>
                      <a:srgbClr val="F38928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陨石坑的外侧向南倾斜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而在南面天空中低悬的地球几乎处于满月状态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所以整个陨石坑的斜坡都被照亮了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4442113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28083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256634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Jimmy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𝐞𝐱𝐩𝐞𝐫𝐭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𝐭𝐡𝐨𝐮𝐠𝐡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𝐡𝐞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𝐰𝐚𝐬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让步状语从句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couldn’t outrace Robutt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𝐰𝐡𝐨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𝐝𝐢𝐝𝐧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’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𝐧𝐞𝐞𝐝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𝐬𝐩𝐚𝐜𝐞𝐬𝐮𝐢𝐭</m:t>
                        </m:r>
                        <m:r>
                          <a:rPr lang="zh-CN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，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𝐚𝐧𝐝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𝐡𝐚𝐝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𝐟𝐨𝐮𝐫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legs and tendons of steel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虽然吉米是专家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但他无法超越不需要太空服、有四条腿和钢铁肌腱的罗布。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2566344"/>
              </a:xfrm>
              <a:blipFill>
                <a:blip r:embed="rId3"/>
                <a:stretch>
                  <a:fillRect l="-796" r="-849" b="-26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 though he was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引导的让步状语从句。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727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1702" y="4481961"/>
            <a:ext cx="1062086" cy="36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814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45365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引导让步状语从句时，相当于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句子可用正常语序，也可用倒装语序，倒装时的用法跟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一致，主要有以下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几种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名词前不加冠词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though/as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＋主语＋动词（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常为连系动词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though/as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＋主语＋动词（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常为连系动词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though/as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＋主语＋动词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动词原形＋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though/as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＋主语＋助动词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43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though/as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尽管他只是个孩子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他却懂得很多。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Unsatisfied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though/as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虽然他对薪水不满意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但他接受了这份工作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只是为了获得一些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though/as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尽管他很努力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但他还是没有通过考试。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though/as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虽然你可能反对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但我也要去。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199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主谓一致</a:t>
            </a: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68A8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语法一致原则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主语和谓语动词之间的一致关系主要表现在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的形式上，即用作主语的名词或词组中心词和谓语动词在单复数形式上的一致。如果名词中心词是复数，谓语动词就用复数形式；如果名词中心词是单数名词或不可数名词，谓语动词便用单数形式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法疑难.eps" descr="id:2147487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764704"/>
            <a:ext cx="4862830" cy="53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35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可数名词的复数形式作主语时，谓语动词用复数形式；不可数名词或可数名词单数形式作主语时，谓语动词用单数形式。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products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twenty-fi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这些产品是为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岁以下的客户设计的。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要确保组装之前每一个部件都经过了仔细检查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4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00857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某些不定代词，如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anybody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erybody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erything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等作主语时，谓语动词用单数形式。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impossible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世上无难事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只怕有心人。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topic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每个学生都有一本此主题的书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581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33404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单个的动词不定式、动名词（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）或主语从句作主语时，谓语动词一般用单数形式。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willpower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夏天在河里游泳是一项很好的运动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但冬天在河里游泳需要强大的意志力。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正如谚语所说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眼见为实。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学校运动会什么时候举行还没有决定。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引导的主语从句作主语时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谓语动词的单复数取决于作表语的名词的单复数。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b="1">
                <a:solidFill>
                  <a:srgbClr val="000000"/>
                </a:solidFill>
                <a:latin typeface="+mn-ea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more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money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books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我们需要的是更多的钱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但他们需要的是书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3549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构成，其意义虽为复数，但是谓语动词仍然用单数。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his/her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很多老师都对其学生有很大影响。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不止一个人反对这个提议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917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desperate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拼命的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绝望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908720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276872"/>
            <a:ext cx="11593288" cy="165618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frowning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desperate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他也皱着眉头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脸上不顾一切的表情表示他不愿改变自己的想法。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006530"/>
            <a:ext cx="9217024" cy="547606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95493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desperate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welfare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failed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这名运动员渴望得到福利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但他失败了。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连接两个不同的主语时，谓语动词用复数；但当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连接两个在意义上表示同一个人、物或概念或由两个部件组成的物品时，谓语动词用单数。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literature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一位诗人兼艺术家明天上午要来给我们讲一讲中国文学和绘画。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Professor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James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lecture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詹姆斯教授给我们做讲座的时间和地点还没有决定下来。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188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none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接复数名词或代词作主语时，谓语动词用单、复数均可。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None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is/are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entirely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blameless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在这件事上我们没有一个人是完全没有责任的。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0983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20909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意义一致原则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百分数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/the majority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作主语时，谓语动词的单复数取决于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后名词的数以及其表示的意义；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等作主语时，谓语动词单复数取决于主语实际表达的意义。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我们学校百分之五十的学生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Altogether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surface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总共有超过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的地球表面被水覆盖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01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表示一类人在句中作主语时，谓语动词用复数形式。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病人已被治愈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失踪的人也都找到了。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表示时间、距离、金钱、重量等的复数名词作主语时，如果被看作是一个整体，谓语动词就用单数形式。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miles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distance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信不信由你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一百英里对我来讲不是一段很长的距离。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656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number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＋复数名词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作主语时，谓语动词用复数形式，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number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＋复数名词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作主语时，谓语动词用单数形式。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quantity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＋复数名词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不可数名词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作主语时，谓语动词用单数形式；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quantities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＋复数名词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不可数名词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作主语时，谓语动词用复数形式。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ited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absent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收到邀请的总共有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但很多人因为各种原因缺席了。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Quantities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每年都有大量的纸被浪费掉。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quantity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polluted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大量的海水被污染了。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349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在定语从句中，关系代词如果在从句中作主语，根据先行词决定从句谓语动词的单复数；在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＋复数名词＋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who/that/which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引导的从句中，谓语动词用复数；但其前面有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only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等修饰语时，从句中的谓语动词用单数。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youngest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玛丽是年轻的女孩中唯一一个在乐队里演奏的。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damaged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这就是那次大火烧毁的房间之一。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784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就近一致原则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谓语动词的单复数形式取决于最靠近它的主语（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主要指名词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）的单复数形式。这种一致关系所依据的原则叫作就近一致原则。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also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等连接的并列主语，谓语动词常与邻近的主语在单复数上保持一致。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不仅学生们想去爬山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老师也想。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要么彼得要么你应为这个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事故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151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句型中，谓语动词要和离它最近的主语保持一致。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桌子上有一支钢笔、两本书和许多铅笔。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桌子上有两本书、一支钢笔和许多铅笔。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with/along with/together with/as well as/except/including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置于主语后充当插入语时，谓语动词一般与前面的名词在单复数上保持一致。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Pronunciation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grammar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ocabulary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与语法和词汇一样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发音也因地区差异而迅速变化。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iolence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包括一名警察在内的七人在暴力事件中被杀。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977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人工智能作为一种新兴的颠覆性技术，正在释放科技革命和产业变革积蓄的巨大能量，深刻改变着人类的生产、生活方式和思维方式，对经济发展、社会进步等产生了重大而深远的影响。下面的语篇围绕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人与社会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这一主题语境展开，介绍了人工智能在创造力、人工智能汽车和劳动力市场三个方面的发展趋势，有助于同学们了解人工智能在未来的发展趋势，从而激发同学们对科学发展的热情和兴趣。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人工智能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9E76B3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核心素养通.eps" descr="id:21474873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836712"/>
            <a:ext cx="4778375" cy="499110"/>
          </a:xfrm>
          <a:prstGeom prst="rect">
            <a:avLst/>
          </a:prstGeom>
        </p:spPr>
      </p:pic>
      <p:pic>
        <p:nvPicPr>
          <p:cNvPr id="4" name="ST07.eps" descr="id:21474873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134766" y="1484784"/>
            <a:ext cx="7529195" cy="30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877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884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Artificial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Intelligence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significant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artificial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intelligence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organisations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significant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heights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631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83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desperate for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渴望某物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desperate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很想做某事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desperate need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急需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desperate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grocery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他很想走进杂货店去买他最喜欢的玩具。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desperate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这栋楼急需维修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56792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242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45423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ity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usage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artificial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intelligence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poetry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concept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redefine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boundaries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possibilities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implementation of artificial intelligence in day-to-day tasks such as creating headlines for articles and newsletters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creating logos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creati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ity is a human skill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seeing more possibilities of machines doing these tasks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7844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AI-dri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ehicles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area where AI will play the brain of a system will be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ehicles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cars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aircraft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boats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will allow companies to deli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exceptional tra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 experiences to consumers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Tesla is a classic example of AI-dri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 cars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gi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 breathtaking dri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 experience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also ensures the pre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ention of accidents because the built-in AI engine can predict upcoming barriers and pre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 any kind of road accident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erage 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million people die of road accidents 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 year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look at these alarming data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AI does 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 critical role to play in stopping this from happening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7180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Workforce increases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fears that machines or robots will 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entually replace the human workforce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that is not the fact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reality is that as companies start using machines to deal with data and use AI to interpret data and extract meaningful information from 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becomes 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 more important for the human workforce to work hand-in-hand with such technology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encourage the workforce to impro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their skills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engineering teams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use of artificial intelligence is to identify pre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maintenance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 fixing a problem in a machine 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 before it occurs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indicates that in 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 profession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will be the 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ailability of smart tools that are AI-dri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indi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iduals in that profession to work efficiently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9529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3132556"/>
          </a:xfrm>
          <a:prstGeom prst="rect">
            <a:avLst/>
          </a:prstGeom>
        </p:spPr>
      </p:pic>
      <p:pic>
        <p:nvPicPr>
          <p:cNvPr id="3" name="句型解读.eps" descr="id:21474873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49291" cy="3434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20996"/>
                <a:ext cx="11485848" cy="288925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 reality is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𝐭𝐡𝐚𝐭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𝐜𝐨𝐦𝐩𝐚𝐧𝐢𝐞𝐬𝐬𝐭𝐚𝐫𝐭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𝐮𝐬𝐢𝐧𝐠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𝐦𝐚𝐜𝐡𝐢𝐧𝐞𝐬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表语从句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to deal with data and use AI to interpret data and extract meaningful information from it</a:t>
                </a:r>
                <a:r>
                  <a:rPr lang="zh-CN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 becomes e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en more important for the human workforce to work hand-in-hand with such technology</a:t>
                </a:r>
                <a:r>
                  <a:rPr lang="en-US" altLang="zh-CN" b="1">
                    <a:solidFill>
                      <a:srgbClr val="00AEE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20996"/>
                <a:ext cx="11485848" cy="2889252"/>
              </a:xfrm>
              <a:blipFill>
                <a:blip r:embed="rId4"/>
                <a:stretch>
                  <a:fillRect l="-796" r="-849" b="-12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4533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引导的表语从句中，包含了一个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现实情况是，随着企业开始使用机器来处理数据，并使用人工智能来解读数据并从中提取有意义的信息，人类劳动力与此类技术携手合作变得更加重要。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分析a_1.eps" descr="id:214748733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0590" y="4725144"/>
            <a:ext cx="625475" cy="296545"/>
          </a:xfrm>
          <a:prstGeom prst="rect">
            <a:avLst/>
          </a:prstGeom>
        </p:spPr>
      </p:pic>
      <p:pic>
        <p:nvPicPr>
          <p:cNvPr id="8" name="译文.eps" descr="id:214748734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0590" y="5283996"/>
            <a:ext cx="633095" cy="2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3252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18722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20996"/>
                <a:ext cx="11485848" cy="15785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This indicates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𝐭𝐡𝐚𝐭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𝐢𝐧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𝐞𝐯𝐞𝐫𝐲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𝐩𝐫𝐨𝐟𝐞𝐬𝐬𝐢𝐨𝐧</m:t>
                        </m:r>
                        <m:r>
                          <a:rPr lang="zh-CN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，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𝐭𝐡𝐞𝐫𝐞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will be the a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ailability of smart tools that are AI-dri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en</a:t>
                </a:r>
                <a:r>
                  <a:rPr lang="zh-CN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helping indi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iduals in that profession to work efficiently</a:t>
                </a:r>
                <a:r>
                  <a:rPr lang="en-US" altLang="zh-CN" b="1">
                    <a:solidFill>
                      <a:srgbClr val="00AEE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20996"/>
                <a:ext cx="11485848" cy="1578574"/>
              </a:xfrm>
              <a:blipFill>
                <a:blip r:embed="rId3"/>
                <a:stretch>
                  <a:fillRect l="-796" r="-849" b="-77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引导的宾语从句中，主干结构为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will be the 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ailability of smart tools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are AI-dri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为定语从句，修饰先行词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 tools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表明在每个职业领域，都将有由人工智能驱动的智能工具可用，帮助该职业领域的人们高效工作。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分析a_1.eps" descr="id:21474873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636511"/>
            <a:ext cx="625475" cy="296545"/>
          </a:xfrm>
          <a:prstGeom prst="rect">
            <a:avLst/>
          </a:prstGeom>
        </p:spPr>
      </p:pic>
      <p:pic>
        <p:nvPicPr>
          <p:cNvPr id="8" name="译文.eps" descr="id:214748734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0590" y="4725144"/>
            <a:ext cx="633095" cy="2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0990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4010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 new heights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达到新高度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exceptional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罕见的；杰出的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critical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关键的，重要的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breathtaking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激动人心的；令人惊叹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sb11.eps" descr="id:21474873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772816"/>
            <a:ext cx="1728653" cy="40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8219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44339"/>
            <a:ext cx="11485848" cy="224875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barrier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障碍物；隔阂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alarming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令人担忧的；令人恐慌的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hand-in-hand 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携手合作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identify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认出，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识别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b12.eps" descr="id:21474873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540283"/>
            <a:ext cx="1771015" cy="4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62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22322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desperation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绝望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desperately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极其，非常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desperation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在走投无路的情况下；不顾死活地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84784"/>
            <a:ext cx="1777672" cy="349024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6669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kicked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locked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desperation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他绝望地踢了踢锁着的门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然后走开了。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472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consistent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一贯的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一致的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始终如一的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683118"/>
            <a:ext cx="11593288" cy="1728192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1871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partner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style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consistent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现在对你搭档的故事作出评论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看看语言风格是否一致。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412776"/>
            <a:ext cx="9217024" cy="547606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be consistent with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一致或吻合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consistent in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方面一致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idence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研究结果与证据是一致的。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她对待孩子反复无常。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3731548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75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18634"/>
            <a:ext cx="11521280" cy="28803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2443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或构成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）；在于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consistently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一贯地，一致地，始终如一地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 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在于；存在于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组成（＝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made up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90642"/>
            <a:ext cx="1777672" cy="349024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09895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人生主要由快乐和悲伤组成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而幸福在于奋斗。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88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65068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履行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某程序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经历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苦难等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检查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XB3.eps" descr="id:21474886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46626"/>
            <a:ext cx="1909445" cy="3676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425080"/>
            <a:ext cx="11593288" cy="1152128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9291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他正在火箭站进行测试。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154738"/>
            <a:ext cx="9217024" cy="547606"/>
          </a:xfrm>
          <a:prstGeom prst="rect">
            <a:avLst/>
          </a:prstGeom>
        </p:spPr>
      </p:pic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66690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factory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texture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经过工厂加工的食品会失去许多色泽、味道和质地。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898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21280" cy="41044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0541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复习；（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）检查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出去；熄灭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up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上涨；上升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against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违背；违反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ahead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前进；干吧；说吧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196752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201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晚饭后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她为第二天的考试仔细复习了笔记。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egetables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我认为几周后蔬菜价格会上涨。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married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莉莉违背父母的意愿嫁给了她的委托人。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ahead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Chicago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该活动将按计划于明年夏天在芝加哥进行。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7796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2781</Words>
  <Application>Microsoft Office PowerPoint</Application>
  <PresentationFormat>自定义</PresentationFormat>
  <Paragraphs>141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8" baseType="lpstr">
      <vt:lpstr>MS Mincho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584</cp:revision>
  <dcterms:created xsi:type="dcterms:W3CDTF">2020-11-06T05:24:00Z</dcterms:created>
  <dcterms:modified xsi:type="dcterms:W3CDTF">2025-11-01T08:21:31Z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